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47" r:id="rId3"/>
    <p:sldId id="649" r:id="rId4"/>
    <p:sldId id="648" r:id="rId5"/>
    <p:sldId id="650" r:id="rId6"/>
    <p:sldId id="651" r:id="rId7"/>
    <p:sldId id="652" r:id="rId8"/>
    <p:sldId id="653" r:id="rId9"/>
    <p:sldId id="661" r:id="rId10"/>
    <p:sldId id="660" r:id="rId11"/>
    <p:sldId id="654" r:id="rId12"/>
    <p:sldId id="662" r:id="rId13"/>
    <p:sldId id="666" r:id="rId14"/>
    <p:sldId id="655" r:id="rId15"/>
    <p:sldId id="663" r:id="rId16"/>
    <p:sldId id="667" r:id="rId17"/>
    <p:sldId id="657" r:id="rId18"/>
    <p:sldId id="664" r:id="rId19"/>
    <p:sldId id="668" r:id="rId20"/>
    <p:sldId id="659" r:id="rId21"/>
    <p:sldId id="665" r:id="rId22"/>
    <p:sldId id="669" r:id="rId23"/>
    <p:sldId id="625" r:id="rId2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47" autoAdjust="0"/>
  </p:normalViewPr>
  <p:slideViewPr>
    <p:cSldViewPr>
      <p:cViewPr varScale="1">
        <p:scale>
          <a:sx n="97" d="100"/>
          <a:sy n="97" d="100"/>
        </p:scale>
        <p:origin x="1428" y="9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3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67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65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88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2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7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16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8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52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7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0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9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8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2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59" y="3204567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980431"/>
            <a:ext cx="925136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Temporal Alignment Analysis of the UBFC rPPG Dataset</a:t>
            </a:r>
            <a:endParaRPr lang="en-US" altLang="ko-KR" sz="2800" dirty="0">
              <a:solidFill>
                <a:srgbClr val="000000"/>
              </a:solidFill>
              <a:latin typeface="Caladea" panose="020B0600000101010101" charset="0"/>
              <a:ea typeface="HY견고딕" pitchFamily="18" charset="-127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59FE8-4E5C-6C08-ED85-DD0AEEBE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3632"/>
            <a:ext cx="6854636" cy="3198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26B94-FA91-77A1-718F-CEB530F2A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76" y="4251083"/>
            <a:ext cx="6498828" cy="30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3877D-8B94-54BC-8C25-04212B36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" y="979657"/>
            <a:ext cx="10617200" cy="449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F117D-11C5-E8E2-5331-B2F984E54286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48.00  | 64.00  | 48.000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126254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F2141-53C7-B510-A7CD-BD04D89CB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9BCF8-34AF-C09F-0EB2-852DCC5E6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" y="1116333"/>
            <a:ext cx="5869440" cy="273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FCC13-CDA9-DAD3-EF12-157D4C8DC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00" y="4075071"/>
            <a:ext cx="6498828" cy="30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3529C-F2CA-250D-2C65-D0DC25FE0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057"/>
            <a:ext cx="10693400" cy="449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C2677-4A4F-78B4-4B36-45074B71589B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77.00  | 77.00  | 77.000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155975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A1B6-C080-F219-FC60-842B2234A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42C09-93BE-8BB9-C20B-CD8A825C3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" y="1116335"/>
            <a:ext cx="6283538" cy="2932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43430-8352-A53E-F833-B066D7AE2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56" y="4358797"/>
            <a:ext cx="6182608" cy="28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D52B3-096B-4690-E441-D6A7654C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10693400" cy="449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A0913-771B-7F4F-576B-5D3AC19783D1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39.00  | 39.00  | 39.000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265899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DAE8-C36D-C455-B5EB-D7458C4F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32C5D-8258-FE18-EB4D-BB397F9303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5705741" cy="2662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899D6-F0EC-ED19-6BF8-1478DE90C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60" y="4096339"/>
            <a:ext cx="6858868" cy="32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Raw Code for UBFC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DB30AC-F724-5D9B-7C4B-5A7716E20675}"/>
              </a:ext>
            </a:extLst>
          </p:cNvPr>
          <p:cNvGrpSpPr/>
          <p:nvPr/>
        </p:nvGrpSpPr>
        <p:grpSpPr>
          <a:xfrm>
            <a:off x="62191" y="1404367"/>
            <a:ext cx="1296144" cy="936104"/>
            <a:chOff x="450156" y="1332359"/>
            <a:chExt cx="1296144" cy="936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CDE175-4C90-0CF2-A125-44966F23FD98}"/>
                </a:ext>
              </a:extLst>
            </p:cNvPr>
            <p:cNvSpPr/>
            <p:nvPr/>
          </p:nvSpPr>
          <p:spPr>
            <a:xfrm>
              <a:off x="450156" y="1552014"/>
              <a:ext cx="1296144" cy="7164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UBFC Dataset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(video.avi + gt.txt)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517EFE-AEBE-C9E9-3176-5852B425AC2F}"/>
                </a:ext>
              </a:extLst>
            </p:cNvPr>
            <p:cNvSpPr/>
            <p:nvPr/>
          </p:nvSpPr>
          <p:spPr>
            <a:xfrm>
              <a:off x="450156" y="1332359"/>
              <a:ext cx="1296144" cy="3907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06E0FA-ABF9-6E67-208C-B7F0DA159F01}"/>
                </a:ext>
              </a:extLst>
            </p:cNvPr>
            <p:cNvSpPr/>
            <p:nvPr/>
          </p:nvSpPr>
          <p:spPr>
            <a:xfrm>
              <a:off x="594172" y="1404367"/>
              <a:ext cx="1008112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A05AB-2EEC-AAF4-DA31-F81D89CA99E0}"/>
              </a:ext>
            </a:extLst>
          </p:cNvPr>
          <p:cNvSpPr/>
          <p:nvPr/>
        </p:nvSpPr>
        <p:spPr>
          <a:xfrm>
            <a:off x="1885752" y="1707033"/>
            <a:ext cx="241401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Load video + nominal FPS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ED3FB-96C1-9735-6091-E2C7B9A81BA1}"/>
              </a:ext>
            </a:extLst>
          </p:cNvPr>
          <p:cNvSpPr/>
          <p:nvPr/>
        </p:nvSpPr>
        <p:spPr>
          <a:xfrm>
            <a:off x="4801593" y="1707033"/>
            <a:ext cx="249512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 video time axis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BD4D57-3FD4-2142-B1DA-A852C0FBCF39}"/>
              </a:ext>
            </a:extLst>
          </p:cNvPr>
          <p:cNvSpPr/>
          <p:nvPr/>
        </p:nvSpPr>
        <p:spPr>
          <a:xfrm>
            <a:off x="7716663" y="1707033"/>
            <a:ext cx="2703475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Define 8-second start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end windows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D5E54-C443-0275-ADCF-5468F5799C7C}"/>
              </a:ext>
            </a:extLst>
          </p:cNvPr>
          <p:cNvSpPr/>
          <p:nvPr/>
        </p:nvSpPr>
        <p:spPr>
          <a:xfrm>
            <a:off x="7769106" y="4153997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Extract ROI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Compute </a:t>
            </a:r>
            <a:r>
              <a:rPr lang="en-US" sz="800" dirty="0" err="1">
                <a:solidFill>
                  <a:schemeClr val="tx1"/>
                </a:solidFill>
              </a:rPr>
              <a:t>rPPG</a:t>
            </a:r>
            <a:r>
              <a:rPr lang="en-US" sz="800" dirty="0">
                <a:solidFill>
                  <a:schemeClr val="tx1"/>
                </a:solidFill>
              </a:rPr>
              <a:t> using CHROM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3518C-479A-2F4E-CF8D-C4708CA32ECE}"/>
              </a:ext>
            </a:extLst>
          </p:cNvPr>
          <p:cNvSpPr/>
          <p:nvPr/>
        </p:nvSpPr>
        <p:spPr>
          <a:xfrm>
            <a:off x="3978548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Estimate lag via cross-correlation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767FC2-6DBD-2060-7951-D23DE0E07317}"/>
              </a:ext>
            </a:extLst>
          </p:cNvPr>
          <p:cNvSpPr/>
          <p:nvPr/>
        </p:nvSpPr>
        <p:spPr>
          <a:xfrm>
            <a:off x="494172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800">
                <a:solidFill>
                  <a:schemeClr val="tx1"/>
                </a:solidFill>
              </a:rPr>
              <a:t>Compute drift = |lag_end – lag_start|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89D35-5D0F-9059-737B-635F0219EAE5}"/>
              </a:ext>
            </a:extLst>
          </p:cNvPr>
          <p:cNvSpPr/>
          <p:nvPr/>
        </p:nvSpPr>
        <p:spPr>
          <a:xfrm>
            <a:off x="494172" y="5158073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 FPS correction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78280-D586-0BEF-62D9-AE2915E2BEE3}"/>
              </a:ext>
            </a:extLst>
          </p:cNvPr>
          <p:cNvCxnSpPr>
            <a:stCxn id="9" idx="3"/>
            <a:endCxn id="20" idx="1"/>
          </p:cNvCxnSpPr>
          <p:nvPr/>
        </p:nvCxnSpPr>
        <p:spPr>
          <a:xfrm>
            <a:off x="1358335" y="1982247"/>
            <a:ext cx="527417" cy="1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9E3A5-2CDB-9C2C-1FCF-15230FC34B8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99769" y="2001570"/>
            <a:ext cx="501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23824-B08B-B0E6-AA5E-3601A50A8C2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296720" y="2001570"/>
            <a:ext cx="419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EE1DE7-D169-D815-5FFD-14A9B558975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9068400" y="2296106"/>
            <a:ext cx="1" cy="185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48FC22-AF4C-811D-1746-8A69CA989CBA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6577136" y="4448534"/>
            <a:ext cx="1191970" cy="1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6DED0C-50DC-7B45-DBA6-3E44C6FF2768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3092760" y="4460177"/>
            <a:ext cx="8857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14C5CE-EFFF-C52E-A4AA-0ED440D064ED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793466" y="4754713"/>
            <a:ext cx="0" cy="403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A0913-771B-7F4F-576B-5D3AC19783D1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42.00  | 50.00  | 42.000   | 0.000   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63B9-0C2E-F555-7617-94CF072A6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90"/>
            <a:ext cx="10693400" cy="44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3B6A8-96B4-C6C5-8DFE-6ADB9DEFB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94F1-5076-45E5-56CC-A266CA8F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1009611"/>
            <a:ext cx="7018019" cy="327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49DF1-3726-057D-B792-FCEC6B45D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47" y="4279068"/>
            <a:ext cx="6262907" cy="29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Appendix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023B25-A938-3C4F-8BC6-DB8A2AC5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19310"/>
              </p:ext>
            </p:extLst>
          </p:nvPr>
        </p:nvGraphicFramePr>
        <p:xfrm>
          <a:off x="162124" y="1044327"/>
          <a:ext cx="10369152" cy="5933275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34078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8277931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716765803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656439436"/>
                    </a:ext>
                  </a:extLst>
                </a:gridCol>
              </a:tblGrid>
              <a:tr h="157935">
                <a:tc>
                  <a:txBody>
                    <a:bodyPr/>
                    <a:lstStyle/>
                    <a:p>
                      <a:r>
                        <a:rPr lang="en-US" sz="800" b="1" dirty="0"/>
                        <a:t>Abbreviation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Full Form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Meaning / Description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Context in Discussion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727380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BCG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Ballistocardiography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Measurement of tiny body movements caused by cardiac ejection of blood (mechanical action of the heart).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as the </a:t>
                      </a:r>
                      <a:r>
                        <a:rPr lang="en-US" sz="800" b="1"/>
                        <a:t>start reference signal</a:t>
                      </a:r>
                      <a:r>
                        <a:rPr lang="en-US" sz="800"/>
                        <a:t> in Yoshioka et al. (2020) via 24 GHz radar to compute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95554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PPG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Photoplethysmography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Optical measurement of blood volume changes in tissue using a light source and detector (usually contact-based).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Conventional </a:t>
                      </a:r>
                      <a:r>
                        <a:rPr lang="en-US" sz="800" b="1"/>
                        <a:t>contact sensor</a:t>
                      </a:r>
                      <a:r>
                        <a:rPr lang="en-US" sz="800"/>
                        <a:t> reference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09777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iPPG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Imaging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PPG signal extracted from </a:t>
                      </a:r>
                      <a:r>
                        <a:rPr lang="en-US" sz="800" b="1" dirty="0"/>
                        <a:t>video frames</a:t>
                      </a:r>
                      <a:r>
                        <a:rPr lang="en-US" sz="800" dirty="0"/>
                        <a:t> (facial brightness changes), without physical contact.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Yoshioka et al. (2020) for </a:t>
                      </a:r>
                      <a:r>
                        <a:rPr lang="en-US" sz="800" b="1"/>
                        <a:t>noncontact pulse detection</a:t>
                      </a:r>
                      <a:r>
                        <a:rPr lang="en-US" sz="80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610254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rPPG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Remote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General term for noncontact PPG obtained from camera images (essentially same as iPPG).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The main signal type in current research focus.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66269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Pulse Transit Time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taken for the arterial pulse wave to travel between two sites (from heart to face).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Key physiological metric; shorter PTT means higher arterial stiffness or BP.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78146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/>
                        <a:t>PAT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Pulse Arrival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ECG R-wave (electrical heart activation) and PPG pulse arrival; includes </a:t>
                      </a:r>
                      <a:r>
                        <a:rPr lang="en-US" sz="800" b="1" dirty="0"/>
                        <a:t>pre-ejection period (PEP)</a:t>
                      </a:r>
                      <a:r>
                        <a:rPr lang="en-US" sz="800" dirty="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both papers as a </a:t>
                      </a:r>
                      <a:r>
                        <a:rPr lang="en-US" sz="800" b="1"/>
                        <a:t>surrogate</a:t>
                      </a:r>
                      <a:r>
                        <a:rPr lang="en-US" sz="800"/>
                        <a:t> of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554595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PEP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Pre-Ejection Period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the ECG R-wave and the actual mechanical ejection of blood from the heart.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Present in PAT, but </a:t>
                      </a:r>
                      <a:r>
                        <a:rPr lang="en-US" sz="800" b="1"/>
                        <a:t>not</a:t>
                      </a:r>
                      <a:r>
                        <a:rPr lang="en-US" sz="800"/>
                        <a:t> in PTT (BCG avoids this).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921848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ECG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Electrocardiography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Electrical recording of heart activity, especially used to detect the R-wave for timing.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Contact reference for PAT in Block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45376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Force exerted by circulating blood on arterial walls.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Physiological parameter correlated </a:t>
                      </a:r>
                      <a:r>
                        <a:rPr lang="en-US" sz="800" b="1"/>
                        <a:t>inversely</a:t>
                      </a:r>
                      <a:r>
                        <a:rPr lang="en-US" sz="800"/>
                        <a:t> with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3497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SBP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Systolic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Maximum arterial pressure during heart contraction.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Strongly correlated with PTT (R ≈ −0.6).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31409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DBP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Diastolic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Minimum arterial pressure during heart relaxation.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Weak correlation with PTT (R ≈ −0.2).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02393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ROI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Region of Interest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Specific area in an image or video used for signal extraction (e.g., cheek or forehead).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In iPPG, face ROI used for green-channel brightness analysis.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235589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FIR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Finite Impulse Response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Type of digital filter used for signal smoothing and noise reduction.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Applied to iPPG signals before peak detection in Yoshioka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63924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cPTT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Conventional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PTT derived from </a:t>
                      </a:r>
                      <a:r>
                        <a:rPr lang="en-US" sz="800" b="1"/>
                        <a:t>ECG–PPG</a:t>
                      </a:r>
                      <a:r>
                        <a:rPr lang="en-US" sz="800"/>
                        <a:t> or </a:t>
                      </a:r>
                      <a:r>
                        <a:rPr lang="en-US" sz="800" b="1"/>
                        <a:t>PPG–PPG</a:t>
                      </a:r>
                      <a:r>
                        <a:rPr lang="en-US" sz="800"/>
                        <a:t> pairs using contact sensors.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Defined in Block et al. (2020) as traditional, contact-based methods.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911810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dPTT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Differential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Time difference between two distal PPGs (e.g., ear–toe).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Represents the </a:t>
                      </a:r>
                      <a:r>
                        <a:rPr lang="en-US" sz="800" b="1" dirty="0"/>
                        <a:t>difference of two PTTs</a:t>
                      </a:r>
                      <a:r>
                        <a:rPr lang="en-US" sz="800" dirty="0"/>
                        <a:t>, not a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564356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PATfoot / PPG foot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—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</a:t>
                      </a:r>
                      <a:r>
                        <a:rPr lang="en-US" sz="800" b="1"/>
                        <a:t>waveform onset</a:t>
                      </a:r>
                      <a:r>
                        <a:rPr lang="en-US" sz="800"/>
                        <a:t> (foot) used as a reliable timing marker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Identified in Block et al. (2020) as more consistent than the peak.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27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Verify gt.txt structure and timing for one UBFC Subject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53658" y="1110669"/>
            <a:ext cx="5184576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Consolas" panose="020B0609020204030204" pitchFamily="49" charset="0"/>
              </a:rPr>
              <a:t>Check GT and Video timing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Video No: 01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loaded successfully: 1547 PPG samples, 1547 timestamps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PPG samples and timestamps are 1:1 aligned (same length)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PPG duration: 52.691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 fps: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Video info: 1547 frames @ 29.264 fps → 52.863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Duration difference (video − GT): 0.172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Problematic Zone: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latin typeface="Consolas" panose="020B0609020204030204" pitchFamily="49" charset="0"/>
              </a:rPr>
              <a:t>PPG: 0 → 52.691 s</a:t>
            </a:r>
          </a:p>
          <a:p>
            <a:r>
              <a:rPr lang="en-US" sz="1100" b="1" dirty="0">
                <a:latin typeface="Consolas" panose="020B0609020204030204" pitchFamily="49" charset="0"/>
              </a:rPr>
              <a:t>Video: 0 → 52.863 s</a:t>
            </a:r>
          </a:p>
          <a:p>
            <a:endParaRPr lang="en-US" sz="1100" b="1" dirty="0">
              <a:latin typeface="Consolas" panose="020B0609020204030204" pitchFamily="49" charset="0"/>
            </a:endParaRPr>
          </a:p>
          <a:p>
            <a:r>
              <a:rPr lang="en-US" sz="1100" b="1" dirty="0">
                <a:latin typeface="Consolas" panose="020B0609020204030204" pitchFamily="49" charset="0"/>
              </a:rPr>
              <a:t>That’s a 0.172 s offset (≈5 frames @ 29.3 fps).</a:t>
            </a:r>
          </a:p>
          <a:p>
            <a:endParaRPr lang="en-US" sz="1100" b="1" dirty="0">
              <a:latin typeface="Consolas" panose="020B0609020204030204" pitchFamily="49" charset="0"/>
            </a:endParaRPr>
          </a:p>
          <a:p>
            <a:r>
              <a:rPr lang="en-US" sz="1100" b="1" i="1" dirty="0">
                <a:latin typeface="Consolas" panose="020B0609020204030204" pitchFamily="49" charset="0"/>
              </a:rPr>
              <a:t>So, even though there are 1547 PPG values and 1547 frames, </a:t>
            </a:r>
          </a:p>
          <a:p>
            <a:r>
              <a:rPr lang="en-US" sz="1100" b="1" i="1" dirty="0">
                <a:latin typeface="Consolas" panose="020B0609020204030204" pitchFamily="49" charset="0"/>
              </a:rPr>
              <a:t>the last few video frames occur after the PPG stopped recording.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7B890-C84D-96AD-F0C7-5803D7725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2772519"/>
            <a:ext cx="1721546" cy="432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1F74A3-6841-F972-EB4A-025756C65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48" y="1985166"/>
            <a:ext cx="6354812" cy="2224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178727-28DE-74BF-4D3C-49DC2D7764F4}"/>
              </a:ext>
            </a:extLst>
          </p:cNvPr>
          <p:cNvSpPr txBox="1"/>
          <p:nvPr/>
        </p:nvSpPr>
        <p:spPr>
          <a:xfrm>
            <a:off x="5250313" y="4203823"/>
            <a:ext cx="52987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Consolas" panose="020B0609020204030204" pitchFamily="49" charset="0"/>
              </a:rPr>
              <a:t>Visualize GT/Video timing</a:t>
            </a:r>
          </a:p>
          <a:p>
            <a:endParaRPr lang="en-US" sz="1000" b="1" i="1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Loaded GT: 1547 samples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1 duplicated or non-increasing timestamps found at indices [494]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→ Adjusted duplicated timestamps by +1e-6 s increments.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Video info: 1547 frames @ 29.264 fps → 52.863 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GT PPG duration: 52.691 s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Duration difference (video − GT): 0.172 s ≈ 5.04 frames (0.33 % of duration)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Frames within overlap: 1542 (5 trimmed)</a:t>
            </a:r>
          </a:p>
        </p:txBody>
      </p:sp>
    </p:spTree>
    <p:extLst>
      <p:ext uri="{BB962C8B-B14F-4D97-AF65-F5344CB8AC3E}">
        <p14:creationId xmlns:p14="http://schemas.microsoft.com/office/powerpoint/2010/main" val="66866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137488" y="1116335"/>
            <a:ext cx="87376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Phase-Lag Estimation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To quantify alignment quality, a sign-invariant cross-correlation method is used.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i="1" dirty="0" err="1">
                <a:latin typeface="Consolas" panose="020B0609020204030204" pitchFamily="49" charset="0"/>
              </a:rPr>
              <a:t>s</a:t>
            </a:r>
            <a:r>
              <a:rPr lang="en-US" sz="1400" i="1" baseline="-25000" dirty="0" err="1">
                <a:latin typeface="Consolas" panose="020B0609020204030204" pitchFamily="49" charset="0"/>
              </a:rPr>
              <a:t>r</a:t>
            </a:r>
            <a:r>
              <a:rPr lang="en-US" sz="1400" i="1" dirty="0">
                <a:latin typeface="Consolas" panose="020B0609020204030204" pitchFamily="49" charset="0"/>
              </a:rPr>
              <a:t>(t) → filtered, normalized </a:t>
            </a:r>
            <a:r>
              <a:rPr lang="en-US" sz="1400" i="1" dirty="0" err="1">
                <a:latin typeface="Consolas" panose="020B0609020204030204" pitchFamily="49" charset="0"/>
              </a:rPr>
              <a:t>rPPG</a:t>
            </a:r>
            <a:r>
              <a:rPr lang="en-US" sz="1400" i="1" dirty="0">
                <a:latin typeface="Consolas" panose="020B0609020204030204" pitchFamily="49" charset="0"/>
              </a:rPr>
              <a:t> signal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s</a:t>
            </a:r>
            <a:r>
              <a:rPr lang="en-US" sz="1400" i="1" baseline="-25000" dirty="0">
                <a:latin typeface="Consolas" panose="020B0609020204030204" pitchFamily="49" charset="0"/>
              </a:rPr>
              <a:t>g</a:t>
            </a:r>
            <a:r>
              <a:rPr lang="en-US" sz="1400" i="1" dirty="0">
                <a:latin typeface="Consolas" panose="020B0609020204030204" pitchFamily="49" charset="0"/>
              </a:rPr>
              <a:t>(t) → filtered, normalized ground-truth PPG signal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C4A57-63CF-C431-F782-5D697CEEFC49}"/>
              </a:ext>
            </a:extLst>
          </p:cNvPr>
          <p:cNvSpPr txBox="1"/>
          <p:nvPr/>
        </p:nvSpPr>
        <p:spPr>
          <a:xfrm>
            <a:off x="137488" y="3251316"/>
            <a:ext cx="8436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Drift Measurement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The drift across the recording is defined 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5AEA-4E92-0019-3511-673C0CCA1BE7}"/>
              </a:ext>
            </a:extLst>
          </p:cNvPr>
          <p:cNvSpPr txBox="1"/>
          <p:nvPr/>
        </p:nvSpPr>
        <p:spPr>
          <a:xfrm>
            <a:off x="120484" y="4845913"/>
            <a:ext cx="97575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Ground Truth FPS Correction Mechanism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 corrected FPS is estimated using the duration of the ground-truth PPG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The entire lag estimation process is repeated with this corrected frame timeline. For each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sequence, the drift before and after FPS correction,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0B70F-5761-1427-FC3C-96413689B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87" y="2451631"/>
            <a:ext cx="2811602" cy="41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487AD-5C02-3EE1-8AF7-22A04CC1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097" y="3837289"/>
            <a:ext cx="2461334" cy="42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95F93-14C4-8BD4-5C71-17EB96CA9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64" y="5482335"/>
            <a:ext cx="1861844" cy="543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4A790F-6981-66B6-655F-29C4804DC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410" y="6714335"/>
            <a:ext cx="1804198" cy="4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Edge-Lag and Decision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44128" y="1116335"/>
            <a:ext cx="988324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| seq id | 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decision     || seq id | 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decision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|--------|----------|-----------|--------------||--------|----------|-----------|--------------|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FFC000"/>
                </a:solidFill>
                <a:latin typeface="Consolas" panose="020B0609020204030204" pitchFamily="49" charset="0"/>
              </a:rPr>
              <a:t>vid 1  | 6.000    | 4.045     | FPS ADJUST   </a:t>
            </a:r>
            <a:r>
              <a:rPr lang="en-US" sz="1100" dirty="0">
                <a:latin typeface="Consolas" panose="020B0609020204030204" pitchFamily="49" charset="0"/>
              </a:rPr>
              <a:t>|| vid 33 | 23.000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10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34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11 | 5.000 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35 | 2.000    | 0.601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12 | 8.000    | 2.457     | UNCERTAIN    || vid 37 | 11.000   | 0.704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13 | 11.000   | 0.000     | UNCERTAIN    || vid 38 | 34.000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14 | 44.000   | 0.000     | UNCERTAIN    || vid 39 | 8.000    | 0.979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15 | 48.000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  | 2.000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16 | 8.000    | 0.016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40 | 0.000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FFC000"/>
                </a:solidFill>
                <a:latin typeface="Consolas" panose="020B0609020204030204" pitchFamily="49" charset="0"/>
              </a:rPr>
              <a:t>vid 17 | 4.000    | 2.622     | FPS ADJUST   </a:t>
            </a:r>
            <a:r>
              <a:rPr lang="en-US" sz="1100" dirty="0">
                <a:latin typeface="Consolas" panose="020B0609020204030204" pitchFamily="49" charset="0"/>
              </a:rPr>
              <a:t>|| vid 41 | 42.000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18 | 11.000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42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20 | 77.000   | 0.000     | UNCERTAIN    || vid 43 | 5.000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22 | 0.000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vid 44 | 9.000    | 1.865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23 | 21.000   | 0.000     | UNCERTAIN    || vid 45 | 11.000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24 | 20.000   | 0.000     | UNCERTAIN    || vid 46 | 35.000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25 | 6.000    | 0.000     | UNCERTAIN    || vid 47 | 10.000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26 | 11.000   | 0.470     | UNCERTAIN    || vid 48 | 5.000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 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vid 49 | 12.000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30 | 26.000   | 0.000     | UNCERTAIN    || vid 5  | 4.000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31 | 39.000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8  | 2.000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32 | 3.000    | 0.000     | UNCERTAIN    || vid 9  | 35.000   | 0.000     | UNCERTAIN    |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: timing drift expressed in number of video frames.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: number of leftover frames that do not fit into the analysis windows.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Stable (TRIM)				Correctable (FPS ADJUST)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Minimal drift				Drift attributed to FPS mismatch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Usable with small truncation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/>
              <a:t>Problematic (UNCERTAIN)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Significant drift not explained by metadata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Edge-Lag and Decision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9225" y="4637512"/>
            <a:ext cx="382487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Statistical Overview for UBFC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Mean drift: 15.05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Standard deviation: 16.86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Minimum drift: 0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Maximum drift: 77 frames.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97E-90F4-0D6C-76F7-EC73747CE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499"/>
            <a:ext cx="10693400" cy="3564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53409-1FD3-8D23-2E76-92DB3D89E45E}"/>
              </a:ext>
            </a:extLst>
          </p:cNvPr>
          <p:cNvSpPr txBox="1"/>
          <p:nvPr/>
        </p:nvSpPr>
        <p:spPr>
          <a:xfrm>
            <a:off x="4015372" y="5110580"/>
            <a:ext cx="5474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Remaining-frame statistics: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Mean: 0.344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Standard deviation: 0.867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Maximum: 4.045 frames.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5B2E7-CD91-5EA9-43FF-4B5223979860}"/>
              </a:ext>
            </a:extLst>
          </p:cNvPr>
          <p:cNvSpPr txBox="1"/>
          <p:nvPr/>
        </p:nvSpPr>
        <p:spPr>
          <a:xfrm>
            <a:off x="49418" y="6324888"/>
            <a:ext cx="5474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Decision distribution: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TRIM: 9 sequences.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FPS adjustment suggested: 2 sequences.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UNCERTAIN: 29 sequences</a:t>
            </a:r>
          </a:p>
        </p:txBody>
      </p:sp>
    </p:spTree>
    <p:extLst>
      <p:ext uri="{BB962C8B-B14F-4D97-AF65-F5344CB8AC3E}">
        <p14:creationId xmlns:p14="http://schemas.microsoft.com/office/powerpoint/2010/main" val="300042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FPS Correction Effectiveness</a:t>
            </a:r>
            <a:endParaRPr lang="en-US" altLang="ko-KR" sz="24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44128" y="1116335"/>
            <a:ext cx="9883243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| seq id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 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  | Improved? || seq id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 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  | Improved?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|--------|--------|--------|-----------||--------|--------|--------|-----------|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  | 6.00   | 2.00   | True      </a:t>
            </a:r>
            <a:r>
              <a:rPr lang="en-US" sz="1100" dirty="0">
                <a:latin typeface="Consolas" panose="020B0609020204030204" pitchFamily="49" charset="0"/>
              </a:rPr>
              <a:t>|| vid 33 | 23.00  | 24.00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10 | 1.00   | 0.00   | True      </a:t>
            </a:r>
            <a:r>
              <a:rPr lang="en-US" sz="1100" dirty="0">
                <a:latin typeface="Consolas" panose="020B0609020204030204" pitchFamily="49" charset="0"/>
              </a:rPr>
              <a:t>|| vid 34 | 1.00   | 2.00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11 | 5.00   | 5.00   | False     || vid 35 | 2.00   | 3.00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12 | 8.00   | 10.00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37 | 11.00  | 10.00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13 | 11.00  | 2.00   | True      </a:t>
            </a:r>
            <a:r>
              <a:rPr lang="en-US" sz="1100" dirty="0">
                <a:latin typeface="Consolas" panose="020B0609020204030204" pitchFamily="49" charset="0"/>
              </a:rPr>
              <a:t>|| vid 38 | 34.00  | 34.00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14 | 44.00  | 45.00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39 | 8.00   | 7.00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15 | 48.00  | 64.00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  | 2.00   | 1.00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16 | 8.00   | 7.00   | True      </a:t>
            </a:r>
            <a:r>
              <a:rPr lang="en-US" sz="1100" dirty="0">
                <a:latin typeface="Consolas" panose="020B0609020204030204" pitchFamily="49" charset="0"/>
              </a:rPr>
              <a:t>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40 | 0.00   | 0.00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17 | 4.00   | 21.00  | False     || vid 41 | 42.00  | 50.00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18 | 11.00  | 11.00  | False     || vid 42 | 1.00   | 1.00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20 | 77.00  | 77.00  | False     || vid 43 | 5.00   | 6.00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22 | 0.00   | 0.00 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44 | 9.00   | 6.00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23 | 21.00  | 20.00  | True      </a:t>
            </a:r>
            <a:r>
              <a:rPr lang="en-US" sz="1100" dirty="0">
                <a:latin typeface="Consolas" panose="020B0609020204030204" pitchFamily="49" charset="0"/>
              </a:rPr>
              <a:t>|| vid 45 | 11.00  | 12.00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24 | 20.00  | 21.00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46 | 35.00  | 34.00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25 | 6.00   | 10.00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47 | 10.00  | 10.00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26 | 11.00  | 10.00  | True      </a:t>
            </a:r>
            <a:r>
              <a:rPr lang="en-US" sz="1100" dirty="0">
                <a:latin typeface="Consolas" panose="020B0609020204030204" pitchFamily="49" charset="0"/>
              </a:rPr>
              <a:t>|| vid 48 | 5.00   | 23.00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  | 1.00   | 2.00   | False     || vid 49 | 12.00  | 12.00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30 | 26.00  | 27.00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5  | 4.00   | 1.00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31 | 39.00  | 39.00  | False     || vid 8  | 2.00   | 2.00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32 | 3.00   | 3.00   | False     || vid 9  | 35.00  | 35.00  | False     |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∆</a:t>
            </a:r>
            <a:r>
              <a:rPr lang="en-US" sz="1100" baseline="-250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: drift before FPS correction.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∆</a:t>
            </a:r>
            <a:r>
              <a:rPr lang="en-US" sz="1100" baseline="-250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: drift after FPS correction</a:t>
            </a:r>
          </a:p>
          <a:p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Summary for UBFC: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Total sequences analyzed: 40.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FPS correction improved drift in 14 sequences.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FPS correction did not help in 26 sequences.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FEA2-B8CB-BCCC-EAF9-C70C88AA4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5237"/>
            <a:ext cx="10449241" cy="439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7621FD-0AA5-FE67-2C74-31BA94CCE1BC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44.00  | 45.00  | 44.000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273437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E15FE-A803-F729-E498-DB211826C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439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22642</TotalTime>
  <Words>2109</Words>
  <Application>Microsoft Office PowerPoint</Application>
  <PresentationFormat>Custom</PresentationFormat>
  <Paragraphs>274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336</cp:revision>
  <cp:lastPrinted>2012-01-03T07:03:32Z</cp:lastPrinted>
  <dcterms:created xsi:type="dcterms:W3CDTF">2011-12-29T06:45:05Z</dcterms:created>
  <dcterms:modified xsi:type="dcterms:W3CDTF">2025-11-25T14:21:41Z</dcterms:modified>
</cp:coreProperties>
</file>